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Roboto Condensed"/>
      <p:regular r:id="rId50"/>
      <p:bold r:id="rId51"/>
      <p:italic r:id="rId52"/>
      <p:boldItalic r:id="rId53"/>
    </p:embeddedFont>
    <p:embeddedFont>
      <p:font typeface="Oswald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-bold.fntdata"/><Relationship Id="rId50" Type="http://schemas.openxmlformats.org/officeDocument/2006/relationships/font" Target="fonts/RobotoCondensed-regular.fntdata"/><Relationship Id="rId53" Type="http://schemas.openxmlformats.org/officeDocument/2006/relationships/font" Target="fonts/RobotoCondensed-boldItalic.fntdata"/><Relationship Id="rId52" Type="http://schemas.openxmlformats.org/officeDocument/2006/relationships/font" Target="fonts/RobotoCondensed-italic.fntdata"/><Relationship Id="rId11" Type="http://schemas.openxmlformats.org/officeDocument/2006/relationships/slide" Target="slides/slide7.xml"/><Relationship Id="rId55" Type="http://schemas.openxmlformats.org/officeDocument/2006/relationships/font" Target="fonts/Oswald-bold.fntdata"/><Relationship Id="rId10" Type="http://schemas.openxmlformats.org/officeDocument/2006/relationships/slide" Target="slides/slide6.xml"/><Relationship Id="rId54" Type="http://schemas.openxmlformats.org/officeDocument/2006/relationships/font" Target="fonts/Oswal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Char char="○"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Char char="■"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Char char="●"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Char char="○"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Char char="■"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Char char="●"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Char char="○"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0:30 | 0:30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1:30 | 6:00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6:15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Encourage questions, and note that we’ll have a Q&amp;A with our remaining time.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6:30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8:00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NOTE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Mention how to organize this well to pass it onto the next organizing team(s)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Discussion about how to formulate an ideal budget?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Example emails - good email vs bad email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6:30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10:15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1:15 | 11:30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11:45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1:15 | 13:00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0:45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0:30 | 13:30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Research budgets vs event size, show graphs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2:00 | 15:30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Talk amongst your groups, and we’ll reconvene in a minute to share some of our thoughts.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| 15:45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1:15 | 17:00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0:30 | 17:30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Highlight the following: Attractive cover page, easy to read, not too long, colors pop, stats are bolded, data is clear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Other stats sponsors would like/what else sponsors would wanna see?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0:30 | 18:00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Highlight: Straightforward grid pattern for tiers, clear explanations in appendix where necessary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NOTE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Talk more about how to determine tiers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18:15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1:15 | 19:30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19:45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21:45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0:45 | 1:30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22:00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0:15 | 22:15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0:45 | 25:00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26:30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NOTE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Show good vs bad email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2:00 | 24:15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Talk amongst your groups, and we’ll reconvene in a minute to share some of our thoughts.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Not sure about the order here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26:45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1:00 | 27:45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28:00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29:30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2:00 | 24:15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Talk amongst your groups, and we’ll reconvene in a minute to share some of our thoughts.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Not sure about the order here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1:45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29:45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0:45 | 30:30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32:00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13:00 | 45:00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0.25 minutes | 2.00 minutes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2:15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1:15 | 3:30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3:45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0:45 | 4:30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4BB5D9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5609677" y="2185857"/>
            <a:ext cx="3534592" cy="3432794"/>
            <a:chOff x="6172209" y="2656116"/>
            <a:chExt cx="2971744" cy="2886156"/>
          </a:xfrm>
        </p:grpSpPr>
        <p:sp>
          <p:nvSpPr>
            <p:cNvPr id="10" name="Shape 10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1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5" name="Shape 15"/>
          <p:cNvGrpSpPr/>
          <p:nvPr/>
        </p:nvGrpSpPr>
        <p:grpSpPr>
          <a:xfrm>
            <a:off x="-22" y="-324553"/>
            <a:ext cx="3068563" cy="1910897"/>
            <a:chOff x="-32" y="-215970"/>
            <a:chExt cx="2163550" cy="1347315"/>
          </a:xfrm>
        </p:grpSpPr>
        <p:sp>
          <p:nvSpPr>
            <p:cNvPr id="16" name="Shape 16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1" name="Shape 21"/>
          <p:cNvSpPr txBox="1"/>
          <p:nvPr>
            <p:ph type="ctrTitle"/>
          </p:nvPr>
        </p:nvSpPr>
        <p:spPr>
          <a:xfrm>
            <a:off x="685800" y="2753825"/>
            <a:ext cx="5671499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  <a:defRPr b="1" i="0" sz="5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141" name="Shape 141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6" name="Shape 146"/>
          <p:cNvSpPr txBox="1"/>
          <p:nvPr>
            <p:ph idx="1" type="body"/>
          </p:nvPr>
        </p:nvSpPr>
        <p:spPr>
          <a:xfrm>
            <a:off x="1097775" y="4025300"/>
            <a:ext cx="69486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BB5D9"/>
              </a:buClr>
              <a:buFont typeface="Roboto Condensed"/>
              <a:buChar char="●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2700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2700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2700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●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○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■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47" name="Shape 147"/>
          <p:cNvGrpSpPr/>
          <p:nvPr/>
        </p:nvGrpSpPr>
        <p:grpSpPr>
          <a:xfrm>
            <a:off x="6791640" y="3181573"/>
            <a:ext cx="2352135" cy="2284393"/>
            <a:chOff x="6172209" y="2656116"/>
            <a:chExt cx="2971744" cy="2886156"/>
          </a:xfrm>
        </p:grpSpPr>
        <p:sp>
          <p:nvSpPr>
            <p:cNvPr id="148" name="Shape 148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24" name="Shape 24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29" name="Shape 29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30" name="Shape 30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031425" y="1860875"/>
            <a:ext cx="2795999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143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143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143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143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●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○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■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3995771" y="1860875"/>
            <a:ext cx="2795999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143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143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143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143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●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○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■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39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40" name="Shape 40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45" name="Shape 45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46" name="Shape 46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solidFill>
          <a:srgbClr val="FF99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53" name="Shape 53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8" name="Shape 58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59" name="Shape 59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64" name="Shape 64"/>
          <p:cNvSpPr txBox="1"/>
          <p:nvPr>
            <p:ph type="ctrTitle"/>
          </p:nvPr>
        </p:nvSpPr>
        <p:spPr>
          <a:xfrm>
            <a:off x="685800" y="2421550"/>
            <a:ext cx="5074499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  <a:defRPr b="1" i="0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685800" y="3449653"/>
            <a:ext cx="50744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2822775" y="2161800"/>
            <a:ext cx="3498300" cy="819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15240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15240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15240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15240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15240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Char char="●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Char char="○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Char char="■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68" name="Shape 68"/>
          <p:cNvGrpSpPr/>
          <p:nvPr/>
        </p:nvGrpSpPr>
        <p:grpSpPr>
          <a:xfrm>
            <a:off x="5609677" y="2185857"/>
            <a:ext cx="3534592" cy="3432794"/>
            <a:chOff x="6172209" y="2656116"/>
            <a:chExt cx="2971744" cy="2886156"/>
          </a:xfrm>
        </p:grpSpPr>
        <p:sp>
          <p:nvSpPr>
            <p:cNvPr id="69" name="Shape 69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74" name="Shape 74"/>
          <p:cNvGrpSpPr/>
          <p:nvPr/>
        </p:nvGrpSpPr>
        <p:grpSpPr>
          <a:xfrm>
            <a:off x="-22" y="-324553"/>
            <a:ext cx="3068563" cy="1910897"/>
            <a:chOff x="-32" y="-215970"/>
            <a:chExt cx="2163550" cy="1347315"/>
          </a:xfrm>
        </p:grpSpPr>
        <p:sp>
          <p:nvSpPr>
            <p:cNvPr id="75" name="Shape 75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82" name="Shape 82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87" name="Shape 87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88" name="Shape 88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031425" y="1777125"/>
            <a:ext cx="5760299" cy="25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270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270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270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●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○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■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Shape 96"/>
          <p:cNvGrpSpPr/>
          <p:nvPr/>
        </p:nvGrpSpPr>
        <p:grpSpPr>
          <a:xfrm>
            <a:off x="6791640" y="3181573"/>
            <a:ext cx="2352135" cy="2284393"/>
            <a:chOff x="6172209" y="2656116"/>
            <a:chExt cx="2971744" cy="2886156"/>
          </a:xfrm>
        </p:grpSpPr>
        <p:sp>
          <p:nvSpPr>
            <p:cNvPr id="97" name="Shape 97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02" name="Shape 102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103" name="Shape 103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1031425" y="1149725"/>
            <a:ext cx="6321000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031425" y="1830425"/>
            <a:ext cx="2037599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016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016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016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016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●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○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■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173274" y="1830425"/>
            <a:ext cx="2037599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016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016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016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016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●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○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■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5315123" y="1830425"/>
            <a:ext cx="2037599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016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016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016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016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●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○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■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ansparent Shapes">
    <p:bg>
      <p:bgPr>
        <a:solidFill>
          <a:srgbClr val="3796B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114" name="Shape 114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  <p:grpSp>
        <p:nvGrpSpPr>
          <p:cNvPr id="119" name="Shape 119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120" name="Shape 120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Shape 126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127" name="Shape 127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32" name="Shape 132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133" name="Shape 133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38" name="Shape 138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031425" y="1777125"/>
            <a:ext cx="5760299" cy="25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2700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2700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2700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●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○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■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goo.gl/slides/4ycq8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IrfaanKhalid/hackathon-sponsorship" TargetMode="External"/><Relationship Id="rId4" Type="http://schemas.openxmlformats.org/officeDocument/2006/relationships/hyperlink" Target="https://goo.gl/aA2CD6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hyperlink" Target="mailto:irfaan@vandyhacks.org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vandyhacks.org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irfaan.me/" TargetMode="External"/><Relationship Id="rId4" Type="http://schemas.openxmlformats.org/officeDocument/2006/relationships/hyperlink" Target="mailto:irfaan@vandyhacks.o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685800" y="2753825"/>
            <a:ext cx="6340800" cy="17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"/>
              <a:t>Hackathon Sponsorship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" sz="3000"/>
              <a:t>Bringing Your Budget to the Next Level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" sz="1800"/>
              <a:t>Irfaan Khalid, VandyHacks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" sz="1800"/>
              <a:t>HackCon V | August 4-6, 2017 | East Stroudsburg, PA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get down to business.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Split up into </a:t>
            </a:r>
            <a:r>
              <a:rPr b="1" lang="en"/>
              <a:t>groups of 4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 ready to participate in </a:t>
            </a:r>
            <a:r>
              <a:rPr b="1" lang="en"/>
              <a:t>group discussions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Feel free to </a:t>
            </a:r>
            <a:r>
              <a:rPr b="1" lang="en"/>
              <a:t>ask questions!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We’ll also have an </a:t>
            </a:r>
            <a:r>
              <a:rPr b="1" lang="en"/>
              <a:t>open Q&amp;A</a:t>
            </a:r>
            <a:r>
              <a:rPr lang="en"/>
              <a:t> at the end</a:t>
            </a:r>
          </a:p>
          <a:p>
            <a:pPr indent="-228600" lvl="1" marL="914400">
              <a:spcBef>
                <a:spcPts val="0"/>
              </a:spcBef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http://goo.gl/slides/4ycq8w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Bringing Your Budget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t</a:t>
            </a:r>
            <a:r>
              <a:rPr lang="en"/>
              <a:t>o the Next Level</a:t>
            </a:r>
          </a:p>
        </p:txBody>
      </p:sp>
      <p:sp>
        <p:nvSpPr>
          <p:cNvPr id="257" name="Shape 257"/>
          <p:cNvSpPr txBox="1"/>
          <p:nvPr>
            <p:ph idx="1" type="subTitle"/>
          </p:nvPr>
        </p:nvSpPr>
        <p:spPr>
          <a:xfrm>
            <a:off x="685800" y="3449653"/>
            <a:ext cx="507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Ten</a:t>
            </a:r>
            <a:r>
              <a:rPr i="1" lang="en"/>
              <a:t> tips and tricks to optimize your sponsorship process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81D1EC"/>
                </a:solidFill>
              </a:rPr>
              <a:t>Stay organized,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stay consistent.</a:t>
            </a:r>
          </a:p>
        </p:txBody>
      </p:sp>
      <p:sp>
        <p:nvSpPr>
          <p:cNvPr id="263" name="Shape 263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Shape 264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265" name="Shape 265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Shape 267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268" name="Shape 268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Shape 272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Stay organized, stay consistent.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Have a master spreadsheet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Companies and contacts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Contact ledger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Financial ledger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Establish a workflow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Emails on Tuesdays and Thursdays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It’s a team effort!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Remember: It’s a team effort!</a:t>
            </a:r>
          </a:p>
        </p:txBody>
      </p:sp>
      <p:sp>
        <p:nvSpPr>
          <p:cNvPr id="287" name="Shape 287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Shape 288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289" name="Shape 289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Shape 291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292" name="Shape 292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Shape 296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4294967295"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Remember: It’s a team effort!</a:t>
            </a:r>
          </a:p>
        </p:txBody>
      </p:sp>
      <p:sp>
        <p:nvSpPr>
          <p:cNvPr id="305" name="Shape 305"/>
          <p:cNvSpPr txBox="1"/>
          <p:nvPr>
            <p:ph idx="4294967295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Inside of your organization...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Send emails together!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Work together to find contacts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Seek out each other’s feedback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… and out!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Network with other organizers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Swap contacts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Share strategies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Network, network,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network!</a:t>
            </a:r>
          </a:p>
        </p:txBody>
      </p:sp>
      <p:sp>
        <p:nvSpPr>
          <p:cNvPr id="311" name="Shape 311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Shape 312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313" name="Shape 313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Shape 315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316" name="Shape 316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Shape 320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Network, network, network!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Career fairs and recruiting events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Talk to other organizers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Only talk to their sponsors on-site with permission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School faculty</a:t>
            </a:r>
          </a:p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Be smart with your budget.</a:t>
            </a:r>
          </a:p>
        </p:txBody>
      </p:sp>
      <p:sp>
        <p:nvSpPr>
          <p:cNvPr id="335" name="Shape 335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Shape 336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337" name="Shape 337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Shape 339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340" name="Shape 340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Shape 344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Be smart with your budget.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Budget before you start reaching out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Set reasonable tiers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Have a 10-15% emergency fund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Keep in mind all costs you could have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Including HackCon expenses ;)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4294967295" type="ctrTitle"/>
          </p:nvPr>
        </p:nvSpPr>
        <p:spPr>
          <a:xfrm>
            <a:off x="685800" y="2093550"/>
            <a:ext cx="4924199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6000">
                <a:solidFill>
                  <a:srgbClr val="FF9900"/>
                </a:solidFill>
              </a:rPr>
              <a:t>Hi</a:t>
            </a:r>
            <a:r>
              <a:rPr b="1" i="0" lang="en" sz="6000" u="none" cap="none" strike="noStrik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</a:p>
        </p:txBody>
      </p:sp>
      <p:sp>
        <p:nvSpPr>
          <p:cNvPr id="163" name="Shape 163"/>
          <p:cNvSpPr txBox="1"/>
          <p:nvPr>
            <p:ph idx="4294967295" type="subTitle"/>
          </p:nvPr>
        </p:nvSpPr>
        <p:spPr>
          <a:xfrm>
            <a:off x="685800" y="2608683"/>
            <a:ext cx="4924199" cy="195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b="1" lang="en" sz="3600">
                <a:solidFill>
                  <a:srgbClr val="3796BF"/>
                </a:solidFill>
              </a:rPr>
              <a:t>My name is Irfaan Khalid.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 love </a:t>
            </a:r>
            <a:r>
              <a:rPr lang="en"/>
              <a:t>hackathon organizing and hackathon sponsorship.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99" y="0"/>
            <a:ext cx="3534000" cy="2603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Budget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$25000 - Food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$20000 - Travel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$20000 - Hacker Experience</a:t>
            </a:r>
          </a:p>
          <a:p>
            <a:pPr indent="-69850"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  8000 - Emergency Fund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  4000 - Venue + Housekeeping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  2500 - Hack Nights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    500 - Marketing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/>
              <a:t>$80000  - Total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2516100" y="2161800"/>
            <a:ext cx="4111800" cy="81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DISCUSSION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are some budgeting mistakes you’ve made or seen other organizers make, and how could they have been prevented?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Let your prospectus do the talking.</a:t>
            </a:r>
          </a:p>
        </p:txBody>
      </p:sp>
      <p:sp>
        <p:nvSpPr>
          <p:cNvPr id="370" name="Shape 370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Shape 371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372" name="Shape 372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Shape 374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375" name="Shape 375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Shape 379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Let your prospectus do the talking.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Find a great graphic designer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Include info and stats about past events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Keep it: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Easy-to-read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Clean and simple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Concise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745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474" y="0"/>
            <a:ext cx="3974523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745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474" y="0"/>
            <a:ext cx="3974523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Utilize tools effectively.</a:t>
            </a:r>
          </a:p>
        </p:txBody>
      </p:sp>
      <p:sp>
        <p:nvSpPr>
          <p:cNvPr id="406" name="Shape 406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Shape 407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408" name="Shape 408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Shape 410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411" name="Shape 411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Shape 415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Utilize tools effectively.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Use Google Drive to collaborate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LinkedIn is your friend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Use Hunter.io to find contacts’ email addresses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Have domain-specific email addresses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e.g., </a:t>
            </a:r>
            <a:r>
              <a:rPr i="1" lang="en"/>
              <a:t>irfaan@vandyhacks.org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Use your resources.</a:t>
            </a:r>
          </a:p>
        </p:txBody>
      </p:sp>
      <p:sp>
        <p:nvSpPr>
          <p:cNvPr id="430" name="Shape 430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Shape 431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432" name="Shape 432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Shape 434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435" name="Shape 435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Shape 439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Shape 440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Use your resources.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School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Institutional sponsorships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Career center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Career website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Faculty with connections to companies</a:t>
            </a:r>
          </a:p>
        </p:txBody>
      </p:sp>
      <p:sp>
        <p:nvSpPr>
          <p:cNvPr id="449" name="Shape 449"/>
          <p:cNvSpPr txBox="1"/>
          <p:nvPr>
            <p:ph idx="2" type="body"/>
          </p:nvPr>
        </p:nvSpPr>
        <p:spPr>
          <a:xfrm>
            <a:off x="3995771" y="1860875"/>
            <a:ext cx="2796000" cy="306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Community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Companies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Accelerators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Developers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Facts About Me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I’m an organizer for VandyHacks at Vanderbilt University.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I’m a public speaker, photographer, sneakerhead, and occasional rapper.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 dressed up as a squirrel at VandyHacks III last fall.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Be a salesman.</a:t>
            </a:r>
          </a:p>
        </p:txBody>
      </p:sp>
      <p:sp>
        <p:nvSpPr>
          <p:cNvPr id="455" name="Shape 455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Shape 456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457" name="Shape 457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Shape 459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460" name="Shape 460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Shape 464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02.gif"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912" y="1127925"/>
            <a:ext cx="4990174" cy="28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Be a salesman.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</a:pPr>
            <a:r>
              <a:rPr b="1" lang="en"/>
              <a:t>Know your audience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Cater to the sponsor’s needs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Have a hook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Know what you can offer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Be a salesman.</a:t>
            </a:r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Initial email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Keep it simple and friendly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Use numbers and stats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End with a question to entice a response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Phone call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Be personable and sell your event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Be prepared to answer questions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Follow up to let the sponsor know you care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2516100" y="2161800"/>
            <a:ext cx="4111800" cy="81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DISCUSSION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are traits of good salespeople that you’ve found useful in hackathon sponsorship?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Be flexible.</a:t>
            </a:r>
          </a:p>
        </p:txBody>
      </p:sp>
      <p:sp>
        <p:nvSpPr>
          <p:cNvPr id="495" name="Shape 495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Shape 496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497" name="Shape 497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Shape 499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500" name="Shape 500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Shape 504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Be flexible.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Not all companies can sponsor financially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In-kind sponsorships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Food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Swag and stickers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Prizes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Put on a good show!</a:t>
            </a:r>
          </a:p>
        </p:txBody>
      </p:sp>
      <p:sp>
        <p:nvSpPr>
          <p:cNvPr id="519" name="Shape 519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Shape 520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521" name="Shape 521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Shape 523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524" name="Shape 524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Shape 527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Shape 528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Shape 531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Put on a good show!</a:t>
            </a:r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Be diligent and proactive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Prepare travel, lodging, and other logistics information 6-8 weeks in advance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Be friendly and give your sponsors what they need during the event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Ask for feedback at the end of your event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Paper exit surveys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2516100" y="2161800"/>
            <a:ext cx="4111800" cy="81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DISCUSSION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questions can you ask on sponsor exit surveys to receive valuable feedback?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4294967295" type="ctrTitle"/>
          </p:nvPr>
        </p:nvSpPr>
        <p:spPr>
          <a:xfrm>
            <a:off x="685800" y="952800"/>
            <a:ext cx="3023099" cy="894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3600">
                <a:solidFill>
                  <a:srgbClr val="81D1EC"/>
                </a:solidFill>
              </a:rPr>
              <a:t>$63,800</a:t>
            </a:r>
          </a:p>
        </p:txBody>
      </p:sp>
      <p:sp>
        <p:nvSpPr>
          <p:cNvPr id="176" name="Shape 176"/>
          <p:cNvSpPr txBox="1"/>
          <p:nvPr>
            <p:ph idx="4294967295" type="subTitle"/>
          </p:nvPr>
        </p:nvSpPr>
        <p:spPr>
          <a:xfrm>
            <a:off x="685800" y="1639532"/>
            <a:ext cx="302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 sz="2400">
                <a:solidFill>
                  <a:srgbClr val="81D1EC"/>
                </a:solidFill>
              </a:rPr>
              <a:t>Total budget</a:t>
            </a:r>
          </a:p>
        </p:txBody>
      </p:sp>
      <p:sp>
        <p:nvSpPr>
          <p:cNvPr id="177" name="Shape 177"/>
          <p:cNvSpPr txBox="1"/>
          <p:nvPr>
            <p:ph idx="4294967295" type="ctrTitle"/>
          </p:nvPr>
        </p:nvSpPr>
        <p:spPr>
          <a:xfrm>
            <a:off x="3352800" y="3581692"/>
            <a:ext cx="3023099" cy="894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3600"/>
              <a:t>441</a:t>
            </a:r>
          </a:p>
        </p:txBody>
      </p:sp>
      <p:sp>
        <p:nvSpPr>
          <p:cNvPr id="178" name="Shape 178"/>
          <p:cNvSpPr txBox="1"/>
          <p:nvPr>
            <p:ph idx="4294967295" type="subTitle"/>
          </p:nvPr>
        </p:nvSpPr>
        <p:spPr>
          <a:xfrm>
            <a:off x="3352800" y="4217875"/>
            <a:ext cx="302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 sz="2400">
                <a:solidFill>
                  <a:srgbClr val="3796BF"/>
                </a:solidFill>
              </a:rPr>
              <a:t>Hackers</a:t>
            </a:r>
          </a:p>
        </p:txBody>
      </p:sp>
      <p:sp>
        <p:nvSpPr>
          <p:cNvPr id="179" name="Shape 179"/>
          <p:cNvSpPr txBox="1"/>
          <p:nvPr>
            <p:ph idx="4294967295" type="ctrTitle"/>
          </p:nvPr>
        </p:nvSpPr>
        <p:spPr>
          <a:xfrm>
            <a:off x="2057400" y="2267246"/>
            <a:ext cx="3023099" cy="894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11</a:t>
            </a:r>
          </a:p>
        </p:txBody>
      </p:sp>
      <p:sp>
        <p:nvSpPr>
          <p:cNvPr id="180" name="Shape 180"/>
          <p:cNvSpPr txBox="1"/>
          <p:nvPr>
            <p:ph idx="4294967295" type="subTitle"/>
          </p:nvPr>
        </p:nvSpPr>
        <p:spPr>
          <a:xfrm>
            <a:off x="2057400" y="2979253"/>
            <a:ext cx="302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 sz="2400">
                <a:solidFill>
                  <a:srgbClr val="4BB5D9"/>
                </a:solidFill>
              </a:rPr>
              <a:t>Sponsors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What’s next?</a:t>
            </a:r>
          </a:p>
        </p:txBody>
      </p:sp>
      <p:sp>
        <p:nvSpPr>
          <p:cNvPr id="548" name="Shape 548"/>
          <p:cNvSpPr txBox="1"/>
          <p:nvPr>
            <p:ph idx="1" type="subTitle"/>
          </p:nvPr>
        </p:nvSpPr>
        <p:spPr>
          <a:xfrm>
            <a:off x="685800" y="3449653"/>
            <a:ext cx="507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1204950" y="1883775"/>
            <a:ext cx="6734100" cy="81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https://github.com/IrfaanKhalid/hackathon-sponsorship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https://goo.gl/aA2CD6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comprehensive guide.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Copies of this workshop’s slides and notes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Detailed guide with additional topics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Templates and examples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Feel free to use, share, and fork it!</a:t>
            </a:r>
          </a:p>
          <a:p>
            <a:pPr indent="-228600" lvl="1" marL="914400">
              <a:spcBef>
                <a:spcPts val="0"/>
              </a:spcBef>
            </a:pPr>
            <a:r>
              <a:rPr b="1" lang="en"/>
              <a:t>If you have feedback, email me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irfaan@vandyhacks.org</a:t>
            </a:r>
            <a:r>
              <a:rPr b="1" lang="en"/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Questions and Answers</a:t>
            </a:r>
          </a:p>
        </p:txBody>
      </p:sp>
      <p:sp>
        <p:nvSpPr>
          <p:cNvPr id="565" name="Shape 565"/>
          <p:cNvSpPr txBox="1"/>
          <p:nvPr>
            <p:ph idx="1" type="subTitle"/>
          </p:nvPr>
        </p:nvSpPr>
        <p:spPr>
          <a:xfrm>
            <a:off x="685800" y="3449653"/>
            <a:ext cx="507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I’m a hackathon organizer, AMA.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Pre-Register for VandyHacks IV at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https://vandyhacks.org/</a:t>
            </a:r>
            <a:r>
              <a:rPr lang="en"/>
              <a:t>!</a:t>
            </a:r>
          </a:p>
        </p:txBody>
      </p:sp>
      <p:sp>
        <p:nvSpPr>
          <p:cNvPr id="571" name="Shape 571"/>
          <p:cNvSpPr txBox="1"/>
          <p:nvPr>
            <p:ph idx="1" type="subTitle"/>
          </p:nvPr>
        </p:nvSpPr>
        <p:spPr>
          <a:xfrm>
            <a:off x="685800" y="3449653"/>
            <a:ext cx="507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Applications open on Monday, August 7!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idx="4294967295" type="ctrTitle"/>
          </p:nvPr>
        </p:nvSpPr>
        <p:spPr>
          <a:xfrm>
            <a:off x="685800" y="2093550"/>
            <a:ext cx="4924199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b="1" i="0" lang="en" sz="6000" u="none" cap="none" strike="noStrik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</a:p>
        </p:txBody>
      </p:sp>
      <p:sp>
        <p:nvSpPr>
          <p:cNvPr id="577" name="Shape 577"/>
          <p:cNvSpPr txBox="1"/>
          <p:nvPr>
            <p:ph idx="4294967295" type="subTitle"/>
          </p:nvPr>
        </p:nvSpPr>
        <p:spPr>
          <a:xfrm>
            <a:off x="685800" y="2608683"/>
            <a:ext cx="4924199" cy="195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b="1" lang="en" sz="3600">
                <a:solidFill>
                  <a:srgbClr val="3796BF"/>
                </a:solidFill>
              </a:rPr>
              <a:t>Questions or feedback?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 can find me at: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http://irfaan.me/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</a:pPr>
            <a:r>
              <a:rPr lang="en" u="sng">
                <a:solidFill>
                  <a:schemeClr val="hlink"/>
                </a:solidFill>
                <a:hlinkClick r:id="rId4"/>
              </a:rPr>
              <a:t>irfaan@vandyhacks.org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15725"/>
          <a:stretch/>
        </p:blipFill>
        <p:spPr>
          <a:xfrm>
            <a:off x="0" y="0"/>
            <a:ext cx="91442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4294967295" type="ctrTitle"/>
          </p:nvPr>
        </p:nvSpPr>
        <p:spPr>
          <a:xfrm>
            <a:off x="685800" y="2650150"/>
            <a:ext cx="5291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Hackathon Sponsorship</a:t>
            </a:r>
          </a:p>
        </p:txBody>
      </p:sp>
      <p:sp>
        <p:nvSpPr>
          <p:cNvPr id="191" name="Shape 191"/>
          <p:cNvSpPr txBox="1"/>
          <p:nvPr>
            <p:ph idx="4294967295" type="subTitle"/>
          </p:nvPr>
        </p:nvSpPr>
        <p:spPr>
          <a:xfrm>
            <a:off x="685800" y="3640151"/>
            <a:ext cx="5291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/>
              <a:t>is all about finding great companies to support and participate in your event.</a:t>
            </a:r>
          </a:p>
        </p:txBody>
      </p:sp>
      <p:sp>
        <p:nvSpPr>
          <p:cNvPr id="192" name="Shape 192"/>
          <p:cNvSpPr/>
          <p:nvPr/>
        </p:nvSpPr>
        <p:spPr>
          <a:xfrm>
            <a:off x="5858742" y="2615556"/>
            <a:ext cx="282131" cy="26938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Shape 193"/>
          <p:cNvGrpSpPr/>
          <p:nvPr/>
        </p:nvGrpSpPr>
        <p:grpSpPr>
          <a:xfrm>
            <a:off x="5508634" y="1102936"/>
            <a:ext cx="1208684" cy="1209004"/>
            <a:chOff x="6654650" y="3665275"/>
            <a:chExt cx="409099" cy="409124"/>
          </a:xfrm>
        </p:grpSpPr>
        <p:sp>
          <p:nvSpPr>
            <p:cNvPr id="194" name="Shape 194"/>
            <p:cNvSpPr/>
            <p:nvPr/>
          </p:nvSpPr>
          <p:spPr>
            <a:xfrm>
              <a:off x="6808525" y="3819150"/>
              <a:ext cx="211874" cy="2119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6654650" y="3665275"/>
              <a:ext cx="409099" cy="409124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Shape 196"/>
          <p:cNvGrpSpPr/>
          <p:nvPr/>
        </p:nvGrpSpPr>
        <p:grpSpPr>
          <a:xfrm rot="1057032">
            <a:off x="4343722" y="2053161"/>
            <a:ext cx="798554" cy="798613"/>
            <a:chOff x="570875" y="4322250"/>
            <a:chExt cx="443299" cy="443324"/>
          </a:xfrm>
        </p:grpSpPr>
        <p:sp>
          <p:nvSpPr>
            <p:cNvPr id="197" name="Shape 197"/>
            <p:cNvSpPr/>
            <p:nvPr/>
          </p:nvSpPr>
          <p:spPr>
            <a:xfrm>
              <a:off x="570875" y="4322250"/>
              <a:ext cx="443299" cy="443324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581250" y="4634875"/>
              <a:ext cx="47049" cy="47049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Shape 201"/>
          <p:cNvSpPr/>
          <p:nvPr/>
        </p:nvSpPr>
        <p:spPr>
          <a:xfrm rot="2466689">
            <a:off x="4433324" y="1337125"/>
            <a:ext cx="391999" cy="374295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 rot="-1609379">
            <a:off x="5006588" y="1572617"/>
            <a:ext cx="282080" cy="26934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 rot="2925831">
            <a:off x="6716992" y="1785994"/>
            <a:ext cx="211249" cy="20170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 rot="-1609195">
            <a:off x="5837875" y="434724"/>
            <a:ext cx="190312" cy="18171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658325" y="1318175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BUDGET</a:t>
            </a:r>
          </a:p>
        </p:txBody>
      </p:sp>
      <p:sp>
        <p:nvSpPr>
          <p:cNvPr id="210" name="Shape 210"/>
          <p:cNvSpPr/>
          <p:nvPr/>
        </p:nvSpPr>
        <p:spPr>
          <a:xfrm>
            <a:off x="2763935" y="1318175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BRAINSTORM COMPANIES</a:t>
            </a:r>
          </a:p>
        </p:txBody>
      </p:sp>
      <p:sp>
        <p:nvSpPr>
          <p:cNvPr id="211" name="Shape 211"/>
          <p:cNvSpPr/>
          <p:nvPr/>
        </p:nvSpPr>
        <p:spPr>
          <a:xfrm>
            <a:off x="4869546" y="1318175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NETWORK</a:t>
            </a:r>
          </a:p>
        </p:txBody>
      </p:sp>
      <p:sp>
        <p:nvSpPr>
          <p:cNvPr id="212" name="Shape 212"/>
          <p:cNvSpPr/>
          <p:nvPr/>
        </p:nvSpPr>
        <p:spPr>
          <a:xfrm>
            <a:off x="658312" y="2999100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HOST 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GREAT EVENT!</a:t>
            </a:r>
          </a:p>
        </p:txBody>
      </p:sp>
      <p:sp>
        <p:nvSpPr>
          <p:cNvPr id="213" name="Shape 213"/>
          <p:cNvSpPr/>
          <p:nvPr/>
        </p:nvSpPr>
        <p:spPr>
          <a:xfrm>
            <a:off x="2763923" y="2999100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SEAL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THE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DEAL</a:t>
            </a:r>
          </a:p>
        </p:txBody>
      </p:sp>
      <p:sp>
        <p:nvSpPr>
          <p:cNvPr id="214" name="Shape 214"/>
          <p:cNvSpPr/>
          <p:nvPr/>
        </p:nvSpPr>
        <p:spPr>
          <a:xfrm>
            <a:off x="4869534" y="2999100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REACH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OUT</a:t>
            </a:r>
          </a:p>
        </p:txBody>
      </p:sp>
      <p:sp>
        <p:nvSpPr>
          <p:cNvPr id="215" name="Shape 215"/>
          <p:cNvSpPr/>
          <p:nvPr/>
        </p:nvSpPr>
        <p:spPr>
          <a:xfrm>
            <a:off x="2408925" y="1717025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14537" y="1717025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" name="Shape 217"/>
          <p:cNvSpPr/>
          <p:nvPr/>
        </p:nvSpPr>
        <p:spPr>
          <a:xfrm rot="5400000">
            <a:off x="5567325" y="2557487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Shape 218"/>
          <p:cNvSpPr/>
          <p:nvPr/>
        </p:nvSpPr>
        <p:spPr>
          <a:xfrm flipH="1">
            <a:off x="4514525" y="3397950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" name="Shape 219"/>
          <p:cNvSpPr/>
          <p:nvPr/>
        </p:nvSpPr>
        <p:spPr>
          <a:xfrm flipH="1">
            <a:off x="2408925" y="3397950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4294967295" type="ctrTitle"/>
          </p:nvPr>
        </p:nvSpPr>
        <p:spPr>
          <a:xfrm>
            <a:off x="685800" y="2650150"/>
            <a:ext cx="5291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4000">
                <a:solidFill>
                  <a:srgbClr val="81D1EC"/>
                </a:solidFill>
              </a:rPr>
              <a:t>Workshop Goals</a:t>
            </a:r>
          </a:p>
        </p:txBody>
      </p:sp>
      <p:sp>
        <p:nvSpPr>
          <p:cNvPr id="225" name="Shape 225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227" name="Shape 227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Shape 229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230" name="Shape 230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Shape 234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Let’s focus.</a:t>
            </a:r>
          </a:p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3995771" y="1860875"/>
            <a:ext cx="2795999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b="1" i="1" lang="en"/>
              <a:t>Hackathon 2.0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/>
              <a:t>Use your maximized budget to host truly a truly premiere event!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1031425" y="1860875"/>
            <a:ext cx="2795999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b="1" i="1" lang="en"/>
              <a:t>Reinforcing Your Hackathon’s Foundation</a:t>
            </a:r>
          </a:p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advantage of your resources and maximize your budget.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031425" y="4453375"/>
            <a:ext cx="4067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18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Remember: This is NOT Sponsorship 101!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